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342" r:id="rId5"/>
    <p:sldId id="351" r:id="rId6"/>
    <p:sldId id="352" r:id="rId7"/>
    <p:sldId id="348" r:id="rId8"/>
    <p:sldId id="349" r:id="rId9"/>
    <p:sldId id="353" r:id="rId10"/>
    <p:sldId id="344" r:id="rId11"/>
    <p:sldId id="345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5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Noise on Deutsch-Jozsa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Presenter: Stephen Aranda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C81B-ECF2-5A85-F515-5C55EFC5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Scenario</a:t>
            </a:r>
            <a:br>
              <a:rPr lang="en-US" dirty="0"/>
            </a:br>
            <a:r>
              <a:rPr lang="en-US" dirty="0"/>
              <a:t>Trial One-Balanced Test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D6B9B-C79D-FB6C-B680-5F8F6416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09710-2C3C-CE7A-2E46-D504F561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127F7F36-EB80-6A65-F593-3299459B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090" y="1864310"/>
            <a:ext cx="7703820" cy="3980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267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9317-E6C3-0ABB-B718-C182B42E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Two-Noise Injection For One Second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1F433-C39B-926F-A44F-B38FF19D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364E-14FA-7244-4D14-0C8588B4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AED2F68-3E63-A8E5-0B00-AAEEB12E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860" y="1690688"/>
            <a:ext cx="6812280" cy="4088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363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9BD9-06D8-0322-7B97-C69DDDB7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Three-Noise Injection For Two Seconds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776C7-59A9-5AF2-6BA5-DD09A30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DB555-E911-360A-E3CC-BC2441D7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graph with blue squares&#10;&#10;Description automatically generated">
            <a:extLst>
              <a:ext uri="{FF2B5EF4-FFF2-40B4-BE49-F238E27FC236}">
                <a16:creationId xmlns:a16="http://schemas.microsoft.com/office/drawing/2014/main" id="{8600C867-2257-2480-5843-53D3E65D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10" y="1944210"/>
            <a:ext cx="6697980" cy="38774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016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BD82-A1D2-BB73-B877-A8D46A2D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Four-Noise Injection For Three Seconds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447B-B618-0920-AAE7-EDB07DA3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A576D-6ECD-5CCA-2A4A-8C8EFF4A5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3AD26F64-12F0-ED0C-EC7A-7FD904BD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70" y="1846554"/>
            <a:ext cx="6652260" cy="4001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440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CE45-EC6C-E539-B1C1-D12675BE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Five-Noise Injection For Four Seconds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334E-F296-4C89-1ADE-E382ACB8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9E953-3141-0B9F-AA09-DFB8B3D2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graph with blue squares&#10;&#10;Description automatically generated">
            <a:extLst>
              <a:ext uri="{FF2B5EF4-FFF2-40B4-BE49-F238E27FC236}">
                <a16:creationId xmlns:a16="http://schemas.microsoft.com/office/drawing/2014/main" id="{A9439A24-12AE-B9A0-74B4-2C3D7D3A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926454"/>
            <a:ext cx="6629400" cy="3914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880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B716-5CE6-BF1F-500E-57C79D9C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this experiment?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CF4B2-9056-60D4-F831-EF92B4ED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BF87-DB9C-A8FC-1990-C7E46642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Stephen Aranda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1313194"/>
          </a:xfrm>
        </p:spPr>
        <p:txBody>
          <a:bodyPr/>
          <a:lstStyle/>
          <a:p>
            <a:r>
              <a:rPr lang="en-US" dirty="0"/>
              <a:t>This presentation will discuss the effects of noise, specifically T1 relaxation noise, on the Deutsch Jozsa algorithm. But before we do that…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4030462"/>
            <a:ext cx="6888665" cy="1473693"/>
          </a:xfrm>
        </p:spPr>
        <p:txBody>
          <a:bodyPr/>
          <a:lstStyle/>
          <a:p>
            <a:r>
              <a:rPr lang="en-US" dirty="0"/>
              <a:t>Briefly discuss the standard Deutsch-</a:t>
            </a:r>
            <a:r>
              <a:rPr lang="en-US" dirty="0" err="1"/>
              <a:t>Jozsa</a:t>
            </a:r>
            <a:r>
              <a:rPr lang="en-US" dirty="0"/>
              <a:t> algorithm</a:t>
            </a:r>
          </a:p>
          <a:p>
            <a:r>
              <a:rPr lang="en-US" dirty="0"/>
              <a:t>Discuss and compare the implementation of this experiment with the Deutsch-Jozsa algorithm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Deutsch-Jozsa Algorithm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2220319"/>
            <a:ext cx="8845828" cy="61165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This is a quantum circuit diagram of the standard Deutsch-Jozsa algorithm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 descr="A diagram of a mathematical equation">
            <a:extLst>
              <a:ext uri="{FF2B5EF4-FFF2-40B4-BE49-F238E27FC236}">
                <a16:creationId xmlns:a16="http://schemas.microsoft.com/office/drawing/2014/main" id="{BFC0AA80-B7B5-C61F-04BC-E31EAF35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35" y="2965142"/>
            <a:ext cx="10158730" cy="284085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Hadamard Gate Hamiltonian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9518" y="1459873"/>
            <a:ext cx="7936637" cy="963731"/>
          </a:xfrm>
        </p:spPr>
        <p:txBody>
          <a:bodyPr/>
          <a:lstStyle/>
          <a:p>
            <a:r>
              <a:rPr lang="en-US" dirty="0"/>
              <a:t>Result of calculations made for the creation of Hamiltonian to physically realize Hadamard gate for 2 qubit system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27231-6244-064E-33FD-6B8ABDCE58E9}"/>
              </a:ext>
            </a:extLst>
          </p:cNvPr>
          <p:cNvSpPr txBox="1"/>
          <p:nvPr/>
        </p:nvSpPr>
        <p:spPr>
          <a:xfrm>
            <a:off x="-452760" y="3429000"/>
            <a:ext cx="933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4800" baseline="-25000" dirty="0">
                <a:ln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- b / 4       </a:t>
            </a:r>
            <a:endParaRPr lang="en-US" sz="4800" dirty="0">
              <a:ln>
                <a:solidFill>
                  <a:schemeClr val="bg1"/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A2743167-5289-B1D5-F023-4B8AD58F91CF}"/>
              </a:ext>
            </a:extLst>
          </p:cNvPr>
          <p:cNvSpPr/>
          <p:nvPr/>
        </p:nvSpPr>
        <p:spPr>
          <a:xfrm>
            <a:off x="4961266" y="2657784"/>
            <a:ext cx="3108535" cy="2409997"/>
          </a:xfrm>
          <a:prstGeom prst="bracketPair">
            <a:avLst/>
          </a:prstGeom>
          <a:ln>
            <a:solidFill>
              <a:srgbClr val="00B0F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0CA26-D0F9-F853-9198-3F8E908556AF}"/>
              </a:ext>
            </a:extLst>
          </p:cNvPr>
          <p:cNvSpPr txBox="1"/>
          <p:nvPr/>
        </p:nvSpPr>
        <p:spPr>
          <a:xfrm>
            <a:off x="5197874" y="2847121"/>
            <a:ext cx="2783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ln w="12700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1          1            1          1</a:t>
            </a:r>
          </a:p>
          <a:p>
            <a:endParaRPr lang="en-US" b="1" dirty="0">
              <a:ln w="12700" cmpd="sng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b="1" dirty="0">
                <a:ln w="12700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1         -1            1        -1</a:t>
            </a:r>
          </a:p>
          <a:p>
            <a:endParaRPr lang="en-US" b="1" dirty="0">
              <a:ln w="12700" cmpd="sng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b="1" dirty="0">
                <a:ln w="12700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1          1           -1        -1</a:t>
            </a:r>
          </a:p>
          <a:p>
            <a:endParaRPr lang="en-US" b="1" dirty="0">
              <a:ln w="12700" cmpd="sng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b="1" dirty="0">
                <a:ln w="12700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1        -1           -1          1 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Gate Hamiltonian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80134-4522-9504-ACAC-B41816CA50D8}"/>
              </a:ext>
            </a:extLst>
          </p:cNvPr>
          <p:cNvSpPr txBox="1"/>
          <p:nvPr/>
        </p:nvSpPr>
        <p:spPr>
          <a:xfrm>
            <a:off x="3187083" y="1562470"/>
            <a:ext cx="585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B0F0"/>
                </a:solidFill>
              </a:rPr>
              <a:t>Result of calculations made for the creation of Hamiltonian to physically realize Z gate for 2 qubit system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A20A0-B6A1-F822-EF72-C63F8561FF9A}"/>
              </a:ext>
            </a:extLst>
          </p:cNvPr>
          <p:cNvSpPr txBox="1"/>
          <p:nvPr/>
        </p:nvSpPr>
        <p:spPr>
          <a:xfrm>
            <a:off x="1877627" y="3530184"/>
            <a:ext cx="2938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00B0F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40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00B0F0"/>
                </a:solidFill>
                <a:effectLst/>
              </a:rPr>
              <a:t>H</a:t>
            </a:r>
            <a:r>
              <a:rPr lang="en-US" sz="4000" baseline="-250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00B0F0"/>
                </a:solidFill>
                <a:effectLst/>
              </a:rPr>
              <a:t>z2</a:t>
            </a:r>
            <a:r>
              <a:rPr lang="en-US" sz="40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00B0F0"/>
                </a:solidFill>
                <a:effectLst/>
              </a:rPr>
              <a:t> =</a:t>
            </a:r>
            <a:r>
              <a:rPr lang="en-US" sz="40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00B0F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40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b / 2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8CA8CE12-FF97-F4CA-253E-B4ACFDF1A62B}"/>
              </a:ext>
            </a:extLst>
          </p:cNvPr>
          <p:cNvSpPr/>
          <p:nvPr/>
        </p:nvSpPr>
        <p:spPr>
          <a:xfrm>
            <a:off x="4971495" y="2547853"/>
            <a:ext cx="3169328" cy="2663340"/>
          </a:xfrm>
          <a:prstGeom prst="bracketPair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3956D-8A04-6284-703A-817244C18720}"/>
              </a:ext>
            </a:extLst>
          </p:cNvPr>
          <p:cNvSpPr txBox="1"/>
          <p:nvPr/>
        </p:nvSpPr>
        <p:spPr>
          <a:xfrm>
            <a:off x="5280841" y="2764559"/>
            <a:ext cx="2679523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1       0         0         0</a:t>
            </a:r>
          </a:p>
          <a:p>
            <a:endParaRPr lang="en-US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0      -1         0         0</a:t>
            </a:r>
          </a:p>
          <a:p>
            <a:endParaRPr lang="en-US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0       0         1         0</a:t>
            </a:r>
          </a:p>
          <a:p>
            <a:endParaRPr lang="en-US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0       0         0        -1</a:t>
            </a:r>
          </a:p>
          <a:p>
            <a:endParaRPr lang="en-US" dirty="0">
              <a:ln>
                <a:solidFill>
                  <a:schemeClr val="accent4">
                    <a:lumMod val="75000"/>
                  </a:schemeClr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1 Noise Applied To Flipped State </a:t>
            </a:r>
            <a:r>
              <a:rPr lang="el-GR" b="0" i="0" dirty="0">
                <a:solidFill>
                  <a:srgbClr val="E2EEFF"/>
                </a:solidFill>
                <a:effectLst/>
                <a:latin typeface="Google Sans"/>
              </a:rPr>
              <a:t>|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01</a:t>
            </a:r>
            <a:r>
              <a:rPr lang="el-GR" b="0" i="0" dirty="0">
                <a:solidFill>
                  <a:srgbClr val="E2EEFF"/>
                </a:solidFill>
                <a:effectLst/>
                <a:latin typeface="Google Sans"/>
              </a:rPr>
              <a:t>〉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070CB-BC01-BC59-CA4F-3F18EBB1C6E0}"/>
              </a:ext>
            </a:extLst>
          </p:cNvPr>
          <p:cNvSpPr txBox="1"/>
          <p:nvPr/>
        </p:nvSpPr>
        <p:spPr>
          <a:xfrm>
            <a:off x="2741756" y="1690688"/>
            <a:ext cx="670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</a:rPr>
              <a:t>This is the resulting T1 noise that came from solving the second term of the Lindblad Master Equation.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5775B-5180-D400-7C42-600EA2485B3A}"/>
              </a:ext>
            </a:extLst>
          </p:cNvPr>
          <p:cNvSpPr txBox="1"/>
          <p:nvPr/>
        </p:nvSpPr>
        <p:spPr>
          <a:xfrm>
            <a:off x="150921" y="3970189"/>
            <a:ext cx="473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oogle Sans"/>
              </a:rPr>
              <a:t>d</a:t>
            </a:r>
            <a:r>
              <a:rPr lang="el-GR" sz="3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oogle Sans"/>
              </a:rPr>
              <a:t>ρ</a:t>
            </a:r>
            <a:r>
              <a:rPr lang="en-US" sz="3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oogle Sans"/>
              </a:rPr>
              <a:t>/dt = </a:t>
            </a:r>
            <a:r>
              <a:rPr lang="el-GR" sz="3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γ</a:t>
            </a:r>
            <a:r>
              <a:rPr lang="en-US" sz="3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[ e</a:t>
            </a:r>
            <a:r>
              <a:rPr lang="en-US" sz="3600" baseline="30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-iH12t/</a:t>
            </a:r>
            <a:r>
              <a:rPr lang="en-US" sz="36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h-bar</a:t>
            </a: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 </a:t>
            </a: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4DCE5950-3E74-20DE-0790-2C619C4217C0}"/>
              </a:ext>
            </a:extLst>
          </p:cNvPr>
          <p:cNvSpPr/>
          <p:nvPr/>
        </p:nvSpPr>
        <p:spPr>
          <a:xfrm>
            <a:off x="4451205" y="2915195"/>
            <a:ext cx="2719528" cy="2753842"/>
          </a:xfrm>
          <a:prstGeom prst="bracketPair">
            <a:avLst/>
          </a:prstGeom>
          <a:ln>
            <a:solidFill>
              <a:srgbClr val="00B0F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0D8C1-65A1-F453-439C-991B5F9CA8B7}"/>
              </a:ext>
            </a:extLst>
          </p:cNvPr>
          <p:cNvSpPr txBox="1"/>
          <p:nvPr/>
        </p:nvSpPr>
        <p:spPr>
          <a:xfrm>
            <a:off x="4696287" y="3016251"/>
            <a:ext cx="2325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/>
            </a:pPr>
            <a:r>
              <a:rPr lang="en-US" dirty="0">
                <a:ln>
                  <a:solidFill>
                    <a:srgbClr val="00B0F0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  0       0       0</a:t>
            </a:r>
          </a:p>
          <a:p>
            <a:endParaRPr lang="en-US" dirty="0">
              <a:ln>
                <a:solidFill>
                  <a:srgbClr val="00B0F0"/>
                </a:solidFill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ln>
                  <a:solidFill>
                    <a:srgbClr val="00B0F0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      -1      0       0</a:t>
            </a:r>
          </a:p>
          <a:p>
            <a:endParaRPr lang="en-US" dirty="0">
              <a:ln>
                <a:solidFill>
                  <a:srgbClr val="00B0F0"/>
                </a:solidFill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ln>
                  <a:solidFill>
                    <a:srgbClr val="00B0F0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0       0      0       0</a:t>
            </a:r>
          </a:p>
          <a:p>
            <a:endParaRPr lang="en-US" dirty="0">
              <a:ln>
                <a:solidFill>
                  <a:srgbClr val="00B0F0"/>
                </a:solidFill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ln>
                  <a:solidFill>
                    <a:srgbClr val="00B0F0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0       0      0       0</a:t>
            </a:r>
          </a:p>
          <a:p>
            <a:endParaRPr lang="en-US" dirty="0">
              <a:ln>
                <a:solidFill>
                  <a:srgbClr val="00B0F0"/>
                </a:solidFill>
              </a:ln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1F626-F23F-9E21-1296-58C726FE520E}"/>
              </a:ext>
            </a:extLst>
          </p:cNvPr>
          <p:cNvSpPr txBox="1"/>
          <p:nvPr/>
        </p:nvSpPr>
        <p:spPr>
          <a:xfrm>
            <a:off x="7563775" y="3970189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US" sz="3600" baseline="30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iH12t/</a:t>
            </a:r>
            <a:r>
              <a:rPr lang="en-US" sz="36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h-bar</a:t>
            </a: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 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No T1 Noise Injected Into The Ground State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76ED5-B886-4050-6F43-282DB72FD171}"/>
              </a:ext>
            </a:extLst>
          </p:cNvPr>
          <p:cNvSpPr txBox="1"/>
          <p:nvPr/>
        </p:nvSpPr>
        <p:spPr>
          <a:xfrm>
            <a:off x="2821654" y="1802166"/>
            <a:ext cx="6548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F0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</a:rPr>
              <a:t>It is found that after solving for the second term of the Lindblad Master Equation that the amount of noise injected into the ground state is zero. There is nothing to relax.</a:t>
            </a:r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Talk About The Trials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5055-15ED-B028-0085-945BDF2A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Scenario</a:t>
            </a:r>
            <a:br>
              <a:rPr lang="en-US" dirty="0"/>
            </a:br>
            <a:r>
              <a:rPr lang="en-US" dirty="0"/>
              <a:t>Trial One-Constant Test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F4B5-ECB7-FB6B-D347-DB901404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87E28-CFBD-6C2E-06BB-8A74993E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graph with a blue bar&#10;&#10;Description automatically generated">
            <a:extLst>
              <a:ext uri="{FF2B5EF4-FFF2-40B4-BE49-F238E27FC236}">
                <a16:creationId xmlns:a16="http://schemas.microsoft.com/office/drawing/2014/main" id="{FC6891D6-9865-B6A4-10A9-BB0FFE22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40" y="1846554"/>
            <a:ext cx="5455920" cy="3845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9484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{1FC4653B-14F9-47B7-8B21-E5EDF6A82442}tf11936837_win32</Template>
  <TotalTime>446</TotalTime>
  <Words>372</Words>
  <Application>Microsoft Office PowerPoint</Application>
  <PresentationFormat>Widescreen</PresentationFormat>
  <Paragraphs>83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Nova</vt:lpstr>
      <vt:lpstr>Biome</vt:lpstr>
      <vt:lpstr>Biome Light</vt:lpstr>
      <vt:lpstr>Calibri</vt:lpstr>
      <vt:lpstr>Google Sans</vt:lpstr>
      <vt:lpstr>Roboto</vt:lpstr>
      <vt:lpstr>Segoe UI</vt:lpstr>
      <vt:lpstr>Office Theme</vt:lpstr>
      <vt:lpstr>Effects of Noise on Deutsch-Jozsa Algorithm</vt:lpstr>
      <vt:lpstr>Introduction</vt:lpstr>
      <vt:lpstr>Deutsch-Jozsa Algorithm Overview</vt:lpstr>
      <vt:lpstr>Hadamard Gate Hamiltonian</vt:lpstr>
      <vt:lpstr>Z Gate Hamiltonian</vt:lpstr>
      <vt:lpstr>T 1 Noise Applied To Flipped State |01〉</vt:lpstr>
      <vt:lpstr>There Is No T1 Noise Injected Into The Ground State</vt:lpstr>
      <vt:lpstr>Now Let’s Talk About The Trials</vt:lpstr>
      <vt:lpstr>Ideal Scenario Trial One-Constant Test</vt:lpstr>
      <vt:lpstr>Ideal Scenario Trial One-Balanced Test</vt:lpstr>
      <vt:lpstr>Trial Two-Noise Injection For One Second</vt:lpstr>
      <vt:lpstr>Trial Three-Noise Injection For Two Seconds</vt:lpstr>
      <vt:lpstr>Trial Four-Noise Injection For Three Seconds</vt:lpstr>
      <vt:lpstr>Trial Five-Noise Injection For Four Seconds</vt:lpstr>
      <vt:lpstr>What is the purpose of this experiment?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Noise on Deutsch-Jozsa Algorithm</dc:title>
  <dc:creator>stephen.aranda</dc:creator>
  <cp:lastModifiedBy>stephen.aranda</cp:lastModifiedBy>
  <cp:revision>10</cp:revision>
  <dcterms:created xsi:type="dcterms:W3CDTF">2023-12-05T01:01:57Z</dcterms:created>
  <dcterms:modified xsi:type="dcterms:W3CDTF">2023-12-06T17:54:56Z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